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4" r:id="rId2"/>
  </p:sldMasterIdLst>
  <p:notesMasterIdLst>
    <p:notesMasterId r:id="rId8"/>
  </p:notesMasterIdLst>
  <p:handoutMasterIdLst>
    <p:handoutMasterId r:id="rId9"/>
  </p:handoutMasterIdLst>
  <p:sldIdLst>
    <p:sldId id="781" r:id="rId3"/>
    <p:sldId id="849" r:id="rId4"/>
    <p:sldId id="855" r:id="rId5"/>
    <p:sldId id="856" r:id="rId6"/>
    <p:sldId id="857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8F2F"/>
    <a:srgbClr val="CA0000"/>
    <a:srgbClr val="5F5F5F"/>
    <a:srgbClr val="B0AC00"/>
    <a:srgbClr val="CC66FF"/>
    <a:srgbClr val="FF9900"/>
    <a:srgbClr val="000066"/>
    <a:srgbClr val="8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48" autoAdjust="0"/>
    <p:restoredTop sz="97670" autoAdjust="0"/>
  </p:normalViewPr>
  <p:slideViewPr>
    <p:cSldViewPr>
      <p:cViewPr>
        <p:scale>
          <a:sx n="66" d="100"/>
          <a:sy n="66" d="100"/>
        </p:scale>
        <p:origin x="-117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B7BE7CA-BE06-4779-BEF9-C66DEBAE0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637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66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66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6ECC077-F167-4B76-9486-2EBCD4D8F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961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AAD9B-A225-42CF-90DB-789103919598}" type="slidenum">
              <a:rPr lang="ru-RU" smtClean="0">
                <a:cs typeface="Arial" charset="0"/>
              </a:rPr>
              <a:pPr/>
              <a:t>1</a:t>
            </a:fld>
            <a:endParaRPr lang="ru-RU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4"/>
          <p:cNvSpPr txBox="1">
            <a:spLocks noChangeArrowheads="1"/>
          </p:cNvSpPr>
          <p:nvPr userDrawn="1"/>
        </p:nvSpPr>
        <p:spPr bwMode="auto">
          <a:xfrm>
            <a:off x="1619250" y="404813"/>
            <a:ext cx="6675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>
                <a:solidFill>
                  <a:srgbClr val="A28A00"/>
                </a:solidFill>
                <a:cs typeface="+mn-cs"/>
              </a:rPr>
              <a:t>Национальный фонд защиты детей от жестокого обращения</a:t>
            </a:r>
          </a:p>
        </p:txBody>
      </p:sp>
      <p:pic>
        <p:nvPicPr>
          <p:cNvPr id="5" name="Picture 1026" descr="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88913"/>
            <a:ext cx="646113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4300" y="4149725"/>
            <a:ext cx="4824413" cy="136683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A28A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spcBef>
                <a:spcPct val="0"/>
              </a:spcBef>
              <a:tabLst/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3D4F2D37-8322-405C-A75A-96CB2E4EF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349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3DCD8464-AD5A-4539-9A58-44FEC1897DCF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689600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689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34B97A97-12AB-413D-B29F-7CC7316F83A4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7EEC6-DBC1-4118-AC9B-05837B484514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B556-7D36-446C-AAE1-0515A634E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40D4-DDE5-4E1E-A40C-769C37ED31BB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0CFFF-6D75-4780-B852-5B789BA06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62D24-CDFC-4D5D-874E-6A1CF53B54AB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3502-95B1-47C4-86B1-ECF38D4C8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EE37B-5075-4981-9371-F770845D2D22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7650-56BE-43DD-91DE-B79A78438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6534-AFA9-4D4F-BC72-DA35750689A6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34999-27DB-435B-8A4A-CF8ADEDA1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9972B-B363-4DE4-A7A0-9040C5A14D15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366D3-2F54-48E5-B722-530ADF980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7022E-89D3-471D-B97A-1F0782DAA537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D7B09-D37F-4185-BF33-19D632C0D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140C0-CFE5-4E2C-B0CE-DED052B689D5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0B8C-7DDC-42C0-ACF6-5E30DC87A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17FF0600-9DDD-4698-9112-D48B011D875D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B15B2-10EF-42FB-A7D5-8CA25099E08F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F808-3C93-4A8B-BDDF-ED20715E5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CF216-3011-4D96-AFAB-C6AF14F19436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3E158-43DC-4953-BC3D-CAED83AE1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3D174-9B4F-4893-B378-1D78AA167DEC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ADCB-BF5E-46DB-880F-DBC1B50AD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BAA91249-5CEA-43A8-8CA0-E8D60C04C7B7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7E8FFA29-B37F-434C-94A2-C5B9A4AD1F27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14E15929-3CF0-4DF6-BBC7-1C0A1CB2A108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67691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05EBC67D-3F7E-4E27-B702-7B0A1B6DD203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-323850" y="6165850"/>
            <a:ext cx="1547813" cy="215900"/>
          </a:xfrm>
          <a:prstGeom prst="rect">
            <a:avLst/>
          </a:prstGeom>
        </p:spPr>
        <p:txBody>
          <a:bodyPr/>
          <a:lstStyle>
            <a:lvl1pPr algn="ctr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1F31AF04-AF41-4CE4-A841-12CA2F05C930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78AE72B9-9AA5-458A-A1F3-777AFF7B518E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828675" y="6092825"/>
            <a:ext cx="82804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	       </a:t>
            </a:r>
            <a:r>
              <a:rPr lang="ru-RU" sz="1000"/>
              <a:t>Слайд </a:t>
            </a:r>
            <a:fld id="{C49E3C1B-9FA9-427B-B516-F638531D6C5A}" type="slidenum">
              <a:rPr lang="ru-RU" sz="1000"/>
              <a:pPr>
                <a:defRPr/>
              </a:pPr>
              <a:t>‹#›</a:t>
            </a:fld>
            <a:endParaRPr lang="ru-RU" sz="1000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>
    <p:strips dir="ld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A28A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8CA3829-AA5D-4D42-BF87-B6D39887225D}" type="datetimeFigureOut">
              <a:rPr lang="ru-RU"/>
              <a:pPr>
                <a:defRPr/>
              </a:pPr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434F21D-BC1D-4E89-B1A2-C79B69873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5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rotstvo.ru/files/5164/Stand_19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9" descr="nfpcc-bi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276225"/>
            <a:ext cx="33289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251520" y="1988840"/>
            <a:ext cx="8568952" cy="1512168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2800" dirty="0" smtClean="0">
                <a:solidFill>
                  <a:srgbClr val="808000"/>
                </a:solidFill>
              </a:rPr>
              <a:t>«Организация группы поддержки родителей, имеющих детей с ограниченными возможностями здоровья»</a:t>
            </a:r>
            <a:r>
              <a:rPr lang="ru-RU" sz="2800" dirty="0">
                <a:solidFill>
                  <a:srgbClr val="808000"/>
                </a:solidFill>
                <a:cs typeface="+mn-cs"/>
              </a:rPr>
              <a:t/>
            </a:r>
            <a:br>
              <a:rPr lang="ru-RU" sz="2800" dirty="0">
                <a:solidFill>
                  <a:srgbClr val="808000"/>
                </a:solidFill>
                <a:cs typeface="+mn-cs"/>
              </a:rPr>
            </a:br>
            <a:r>
              <a:rPr lang="ru-RU" sz="2800" dirty="0">
                <a:solidFill>
                  <a:srgbClr val="808000"/>
                </a:solidFill>
                <a:cs typeface="+mn-cs"/>
              </a:rPr>
              <a:t/>
            </a:r>
            <a:br>
              <a:rPr lang="ru-RU" sz="2800" dirty="0">
                <a:solidFill>
                  <a:srgbClr val="808000"/>
                </a:solidFill>
                <a:cs typeface="+mn-cs"/>
              </a:rPr>
            </a:br>
            <a:endParaRPr lang="ru-RU" sz="2800" b="0" kern="0" dirty="0">
              <a:solidFill>
                <a:srgbClr val="B38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</p:txBody>
      </p:sp>
      <p:pic>
        <p:nvPicPr>
          <p:cNvPr id="27659" name="Picture 1026" descr="shtri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9725" y="333375"/>
            <a:ext cx="1004888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60" name="Picture 1026" descr="shtri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9725" y="173038"/>
            <a:ext cx="1004888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395536" y="4077072"/>
            <a:ext cx="8568952" cy="1008112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cap="small" dirty="0" smtClean="0">
                <a:solidFill>
                  <a:srgbClr val="808000"/>
                </a:solidFill>
                <a:cs typeface="+mn-cs"/>
              </a:rPr>
              <a:t>Профилактические услуги НКО по предупреждению</a:t>
            </a:r>
          </a:p>
          <a:p>
            <a:pPr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cap="small" dirty="0" smtClean="0">
                <a:solidFill>
                  <a:srgbClr val="808000"/>
                </a:solidFill>
                <a:cs typeface="+mn-cs"/>
              </a:rPr>
              <a:t>социального сиротства</a:t>
            </a:r>
            <a:r>
              <a:rPr lang="ru-RU" sz="2800" dirty="0" smtClean="0">
                <a:solidFill>
                  <a:srgbClr val="808000"/>
                </a:solidFill>
                <a:cs typeface="+mn-cs"/>
              </a:rPr>
              <a:t/>
            </a:r>
            <a:br>
              <a:rPr lang="ru-RU" sz="2800" dirty="0" smtClean="0">
                <a:solidFill>
                  <a:srgbClr val="808000"/>
                </a:solidFill>
                <a:cs typeface="+mn-cs"/>
              </a:rPr>
            </a:br>
            <a:endParaRPr lang="ru-RU" sz="2800" b="0" kern="0" dirty="0">
              <a:solidFill>
                <a:srgbClr val="B38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555776" y="5085184"/>
            <a:ext cx="4680520" cy="628727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>
            <a:normAutofit/>
          </a:bodyPr>
          <a:lstStyle/>
          <a:p>
            <a:pPr marR="0" lvl="0" algn="ctr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b="0" i="0" u="none" strike="noStrike" kern="0" cap="none" spc="0" normalizeH="0" noProof="0" dirty="0">
              <a:ln>
                <a:noFill/>
              </a:ln>
              <a:solidFill>
                <a:srgbClr val="B38F2F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51520" y="5373216"/>
            <a:ext cx="8568952" cy="1008112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sx="1000" sy="1000" algn="bl" rotWithShape="0">
              <a:prstClr val="black"/>
            </a:outerShdw>
          </a:effectLst>
        </p:spPr>
        <p:txBody>
          <a:bodyPr/>
          <a:lstStyle/>
          <a:p>
            <a:pPr algn="ctr" eaLnBrk="0" hangingPunct="0">
              <a:lnSpc>
                <a:spcPct val="150000"/>
              </a:lnSpc>
              <a:spcBef>
                <a:spcPts val="0"/>
              </a:spcBef>
              <a:defRPr/>
            </a:pPr>
            <a:r>
              <a:rPr lang="ru-RU" sz="1200" cap="small" dirty="0" smtClean="0">
                <a:solidFill>
                  <a:srgbClr val="808000"/>
                </a:solidFill>
                <a:cs typeface="+mn-cs"/>
              </a:rPr>
              <a:t>Презентация подготовлена в рамках реализации программы «Социальный Навигатор НКО – 2 этап</a:t>
            </a:r>
            <a:r>
              <a:rPr lang="ru-RU" sz="1200" cap="small" smtClean="0">
                <a:solidFill>
                  <a:srgbClr val="808000"/>
                </a:solidFill>
                <a:cs typeface="+mn-cs"/>
              </a:rPr>
              <a:t>», поддержанной Министерством </a:t>
            </a:r>
            <a:r>
              <a:rPr lang="ru-RU" sz="1200" cap="small" dirty="0" smtClean="0">
                <a:solidFill>
                  <a:srgbClr val="808000"/>
                </a:solidFill>
                <a:cs typeface="+mn-cs"/>
              </a:rPr>
              <a:t>экономического развития Российской Федерации</a:t>
            </a:r>
            <a:r>
              <a:rPr lang="ru-RU" sz="1200" dirty="0" smtClean="0">
                <a:solidFill>
                  <a:srgbClr val="808000"/>
                </a:solidFill>
                <a:cs typeface="+mn-cs"/>
              </a:rPr>
              <a:t/>
            </a:r>
            <a:br>
              <a:rPr lang="ru-RU" sz="1200" dirty="0" smtClean="0">
                <a:solidFill>
                  <a:srgbClr val="808000"/>
                </a:solidFill>
                <a:cs typeface="+mn-cs"/>
              </a:rPr>
            </a:br>
            <a:endParaRPr lang="ru-RU" sz="1200" b="0" kern="0" dirty="0">
              <a:solidFill>
                <a:srgbClr val="B38F2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260648"/>
            <a:ext cx="777686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Получатели услуги: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дети, испытывающие трудности в социальной адаптации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Форма обслуживания: </a:t>
            </a:r>
            <a:r>
              <a:rPr lang="ru-RU" sz="1800" b="0" dirty="0" err="1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полустационарная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Вид услуги: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социально-психологическая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Стандарт социальной услуги</a:t>
            </a:r>
            <a:b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(согласно п.3. ст. 27 Федерального закона № 442-ФЗ от 28.12.2013</a:t>
            </a:r>
            <a:br>
              <a:rPr lang="ru-RU" sz="1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«Об основах социального обслуживания граждан в Российской Федерации» )</a:t>
            </a:r>
          </a:p>
          <a:p>
            <a:pPr algn="just"/>
            <a:endParaRPr lang="ru-RU" sz="18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Описание социальной услуги, в том числе ее объем: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Услуга предназначена для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одителей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детей с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ограниченными возможностями здоровья (ОВЗ), граждан, принявших на воспитание детей с ОВЗ, других членов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семьи,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обеспечивающих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основной уход 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воспитание детей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 ОВЗ в семье. Проводится групповая работа с родителями под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руководством психолога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направленная на преодоление психологических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проблем, связанных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 воспитанием ребенка с ОВЗ (чувство вины, стыда,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страхи, ощущение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одиночества и бессмысленности жизни), на получение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поддержки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 других семей и поиск ресурсов для удовлетворения </a:t>
            </a:r>
            <a:r>
              <a:rPr lang="ru-RU" sz="1800" b="0" dirty="0" err="1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фрустрированных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потребностей получателей услуги, а также на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нормализацию жизни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семьи в целом.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Услуга оказывается в форме группы, включающей от 7 до 15 семей.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оказании услуги принимают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участие психолог (78,5 часов) и педагог (78,5 часов).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548680"/>
            <a:ext cx="777686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Сроки предоставления социальной услуги: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услуга оказывается однократно в течение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12-15 занятий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течение всего периода проводятся мероприятия по обеспечению качества услуги.</a:t>
            </a: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err="1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Подушевой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норматив финансирования социальной услуги: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Рассчитывается, исходя из структуры расходов, приведенных в методических рекомендациях по оказанию услуги.</a:t>
            </a: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26064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Показатели качества и оценка результатов предоставления социальной услуги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algn="just"/>
            <a:endParaRPr lang="ru-RU" sz="180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Доля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родителей, удовлетворенных услугой, отмечающих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улучшение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эмоционального состояния, составляет 95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% от числа семей, получивших услугу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Доля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родителей, отмечающих улучшение эмоциональных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отношений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 семье и с ребенком, составляет 95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 числа семей, получивших услугу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Доля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родителей, овладевших навыками дифференциации 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регуляции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собственных чувств и эмоций, связанных с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воспитанием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ребенка, составляет 95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 числа семей, получивших услугу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Доля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родителей, расширивших поддерживающие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социальные связи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составляет 80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%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 числа семей, получивших услугу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Доля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родителей, участвующих в родительских встречах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после завершения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занятий группы в течение 6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месяцев - 60% 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от числа семей, получивших услугу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260648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Условия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предоставления социальной услуги: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Услуга оказывается в условиях территориальной доступности к месту проживания получателей услуги (время для того, чтобы добраться до места проведения занятий, не превышает 30-ти минут).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Доля получателей услуги составляет не более 47% от общего количества детей, посещающих интегративную группу.</a:t>
            </a: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Иные необходимые для предоставления социальной услуги положения:</a:t>
            </a:r>
          </a:p>
          <a:p>
            <a:pPr algn="just"/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Согласно детализированному стандарту, доступному по адресу: </a:t>
            </a:r>
            <a:r>
              <a:rPr lang="en-US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http://</a:t>
            </a:r>
            <a:r>
              <a:rPr lang="en-US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  <a:hlinkClick r:id="rId2"/>
              </a:rPr>
              <a:t>www.sirotstvo.ru/files/5164/Stand_19.pdf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Документация:</a:t>
            </a:r>
          </a:p>
          <a:p>
            <a:pPr algn="just"/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Tx/>
              <a:buChar char="-"/>
            </a:pP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Форма «Журнал учета посещаемости занятий»</a:t>
            </a:r>
          </a:p>
          <a:p>
            <a:pPr algn="just">
              <a:buFontTx/>
              <a:buChar char="-"/>
            </a:pP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Tx/>
              <a:buChar char="-"/>
            </a:pP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Форма «Журнал учета рабочего времени специалистов</a:t>
            </a:r>
            <a:r>
              <a:rPr lang="ru-RU" sz="1800" b="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ru-RU" sz="1800" b="0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10917</TotalTime>
  <Words>323</Words>
  <Application>Microsoft Office PowerPoint</Application>
  <PresentationFormat>Экран (4:3)</PresentationFormat>
  <Paragraphs>45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Default Design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Partners Intl / MAI / SHWARSICO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Dmitri Soshnikov</dc:creator>
  <cp:lastModifiedBy>Spivak</cp:lastModifiedBy>
  <cp:revision>569</cp:revision>
  <dcterms:created xsi:type="dcterms:W3CDTF">2005-08-15T09:15:01Z</dcterms:created>
  <dcterms:modified xsi:type="dcterms:W3CDTF">2016-02-28T19:33:21Z</dcterms:modified>
</cp:coreProperties>
</file>